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75" r:id="rId2"/>
    <p:sldId id="257" r:id="rId3"/>
    <p:sldId id="286" r:id="rId4"/>
    <p:sldId id="276" r:id="rId5"/>
    <p:sldId id="277" r:id="rId6"/>
    <p:sldId id="278" r:id="rId7"/>
    <p:sldId id="279" r:id="rId8"/>
    <p:sldId id="289" r:id="rId9"/>
    <p:sldId id="287" r:id="rId10"/>
    <p:sldId id="280" r:id="rId11"/>
    <p:sldId id="281" r:id="rId12"/>
    <p:sldId id="265" r:id="rId13"/>
    <p:sldId id="288" r:id="rId14"/>
    <p:sldId id="282" r:id="rId15"/>
    <p:sldId id="283" r:id="rId16"/>
    <p:sldId id="284" r:id="rId17"/>
    <p:sldId id="285" r:id="rId18"/>
  </p:sldIdLst>
  <p:sldSz cx="18288000" cy="10287000"/>
  <p:notesSz cx="6858000" cy="9144000"/>
  <p:embeddedFontLst>
    <p:embeddedFont>
      <p:font typeface="Nanum Myeongjo Regular Bold" panose="020B0600000101010101" charset="-127"/>
      <p:regular r:id="rId19"/>
    </p:embeddedFon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Crimson Roman Bold" panose="020B0600000101010101" charset="0"/>
      <p:regular r:id="rId24"/>
    </p:embeddedFont>
    <p:embeddedFont>
      <p:font typeface="맑은 고딕" panose="020B0503020000020004" pitchFamily="50" charset="-127"/>
      <p:regular r:id="rId25"/>
      <p:bold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0" d="100"/>
          <a:sy n="40" d="100"/>
        </p:scale>
        <p:origin x="78" y="104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Ilg3gGewQ5U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3"/>
          <p:cNvGrpSpPr/>
          <p:nvPr/>
        </p:nvGrpSpPr>
        <p:grpSpPr>
          <a:xfrm>
            <a:off x="-180975" y="9927592"/>
            <a:ext cx="18649950" cy="718816"/>
            <a:chOff x="0" y="0"/>
            <a:chExt cx="4911921" cy="189318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4911921" cy="189318"/>
            </a:xfrm>
            <a:custGeom>
              <a:avLst/>
              <a:gdLst/>
              <a:ahLst/>
              <a:cxnLst/>
              <a:rect l="l" t="t" r="r" b="b"/>
              <a:pathLst>
                <a:path w="4911921" h="189318">
                  <a:moveTo>
                    <a:pt x="0" y="0"/>
                  </a:moveTo>
                  <a:lnTo>
                    <a:pt x="4911921" y="0"/>
                  </a:lnTo>
                  <a:lnTo>
                    <a:pt x="4911921" y="189318"/>
                  </a:lnTo>
                  <a:lnTo>
                    <a:pt x="0" y="189318"/>
                  </a:lnTo>
                  <a:close/>
                </a:path>
              </a:pathLst>
            </a:custGeom>
            <a:solidFill>
              <a:srgbClr val="D1CAC9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27" name="AutoShape 6">
            <a:extLst>
              <a:ext uri="{FF2B5EF4-FFF2-40B4-BE49-F238E27FC236}">
                <a16:creationId xmlns:a16="http://schemas.microsoft.com/office/drawing/2014/main" id="{784168B2-DD8B-B9D6-DA80-FAD944604A79}"/>
              </a:ext>
            </a:extLst>
          </p:cNvPr>
          <p:cNvSpPr/>
          <p:nvPr/>
        </p:nvSpPr>
        <p:spPr>
          <a:xfrm>
            <a:off x="1028700" y="9472934"/>
            <a:ext cx="16365656" cy="0"/>
          </a:xfrm>
          <a:prstGeom prst="line">
            <a:avLst/>
          </a:prstGeom>
          <a:ln w="19050" cap="flat">
            <a:solidFill>
              <a:srgbClr val="665653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8" name="TextBox 7">
            <a:extLst>
              <a:ext uri="{FF2B5EF4-FFF2-40B4-BE49-F238E27FC236}">
                <a16:creationId xmlns:a16="http://schemas.microsoft.com/office/drawing/2014/main" id="{EC6D53E4-4CD4-A532-1411-B8A71298E112}"/>
              </a:ext>
            </a:extLst>
          </p:cNvPr>
          <p:cNvSpPr txBox="1"/>
          <p:nvPr/>
        </p:nvSpPr>
        <p:spPr>
          <a:xfrm>
            <a:off x="3112523" y="4038371"/>
            <a:ext cx="14281833" cy="15105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12499"/>
              </a:lnSpc>
            </a:pPr>
            <a:r>
              <a:rPr lang="en-US" sz="9999" spc="-399" dirty="0">
                <a:solidFill>
                  <a:srgbClr val="704F48"/>
                </a:solidFill>
                <a:latin typeface="Nanum Myeongjo Regular Bold"/>
              </a:rPr>
              <a:t>Neural Nets(NN) for XOR</a:t>
            </a:r>
          </a:p>
        </p:txBody>
      </p:sp>
      <p:sp>
        <p:nvSpPr>
          <p:cNvPr id="29" name="TextBox 8">
            <a:extLst>
              <a:ext uri="{FF2B5EF4-FFF2-40B4-BE49-F238E27FC236}">
                <a16:creationId xmlns:a16="http://schemas.microsoft.com/office/drawing/2014/main" id="{83C2C9B0-6BC0-6B61-69EF-FA7ED925A1E3}"/>
              </a:ext>
            </a:extLst>
          </p:cNvPr>
          <p:cNvSpPr txBox="1"/>
          <p:nvPr/>
        </p:nvSpPr>
        <p:spPr>
          <a:xfrm>
            <a:off x="5144166" y="8287929"/>
            <a:ext cx="12250190" cy="11541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000"/>
              </a:lnSpc>
            </a:pPr>
            <a:r>
              <a:rPr lang="ko-KR" altLang="en-US" sz="2800" spc="-48" dirty="0">
                <a:solidFill>
                  <a:srgbClr val="704F48"/>
                </a:solidFill>
                <a:ea typeface="Source Han Sans KR Medium"/>
              </a:rPr>
              <a:t>김민서</a:t>
            </a:r>
            <a:r>
              <a:rPr lang="en-US" altLang="ko-KR" sz="2800" spc="-48" dirty="0">
                <a:solidFill>
                  <a:srgbClr val="704F48"/>
                </a:solidFill>
                <a:ea typeface="Source Han Sans KR Medium"/>
              </a:rPr>
              <a:t>, </a:t>
            </a:r>
            <a:r>
              <a:rPr lang="ko-KR" altLang="en-US" sz="2800" spc="-48" dirty="0">
                <a:solidFill>
                  <a:srgbClr val="704F48"/>
                </a:solidFill>
                <a:ea typeface="Source Han Sans KR Medium"/>
              </a:rPr>
              <a:t>김인우</a:t>
            </a:r>
            <a:r>
              <a:rPr lang="en-US" altLang="ko-KR" sz="2800" spc="-48" dirty="0">
                <a:solidFill>
                  <a:srgbClr val="704F48"/>
                </a:solidFill>
                <a:ea typeface="Source Han Sans KR Medium"/>
              </a:rPr>
              <a:t>, </a:t>
            </a:r>
            <a:r>
              <a:rPr lang="ko-KR" altLang="en-US" sz="2800" spc="-48" dirty="0">
                <a:solidFill>
                  <a:srgbClr val="704F48"/>
                </a:solidFill>
                <a:ea typeface="Source Han Sans KR Medium"/>
              </a:rPr>
              <a:t>김준성</a:t>
            </a:r>
            <a:r>
              <a:rPr lang="en-US" altLang="ko-KR" sz="2800" spc="-48" dirty="0">
                <a:solidFill>
                  <a:srgbClr val="704F48"/>
                </a:solidFill>
                <a:ea typeface="Source Han Sans KR Medium"/>
              </a:rPr>
              <a:t>, </a:t>
            </a:r>
            <a:r>
              <a:rPr lang="ko-KR" altLang="en-US" sz="2800" spc="-48" dirty="0" err="1">
                <a:solidFill>
                  <a:srgbClr val="704F48"/>
                </a:solidFill>
                <a:ea typeface="Source Han Sans KR Medium"/>
              </a:rPr>
              <a:t>이민욱</a:t>
            </a:r>
            <a:r>
              <a:rPr lang="en-US" altLang="ko-KR" sz="2800" spc="-48" dirty="0">
                <a:solidFill>
                  <a:srgbClr val="704F48"/>
                </a:solidFill>
                <a:ea typeface="Source Han Sans KR Medium"/>
              </a:rPr>
              <a:t>, </a:t>
            </a:r>
            <a:r>
              <a:rPr lang="ko-KR" altLang="en-US" sz="2800" spc="-48" dirty="0">
                <a:solidFill>
                  <a:srgbClr val="704F48"/>
                </a:solidFill>
                <a:ea typeface="Source Han Sans KR Medium"/>
              </a:rPr>
              <a:t>조형찬</a:t>
            </a:r>
            <a:endParaRPr lang="en-US" altLang="ko-KR" sz="2800" spc="-48" dirty="0">
              <a:solidFill>
                <a:srgbClr val="704F48"/>
              </a:solidFill>
              <a:ea typeface="Source Han Sans KR Medium"/>
            </a:endParaRPr>
          </a:p>
          <a:p>
            <a:pPr algn="r">
              <a:lnSpc>
                <a:spcPts val="3000"/>
              </a:lnSpc>
            </a:pPr>
            <a:endParaRPr lang="en-US" altLang="ko-KR" sz="2800" spc="-48" dirty="0">
              <a:solidFill>
                <a:srgbClr val="704F48"/>
              </a:solidFill>
              <a:ea typeface="Source Han Sans KR Medium"/>
            </a:endParaRPr>
          </a:p>
          <a:p>
            <a:pPr algn="r">
              <a:lnSpc>
                <a:spcPts val="3000"/>
              </a:lnSpc>
            </a:pPr>
            <a:r>
              <a:rPr lang="en-US" sz="2800" spc="-48" dirty="0">
                <a:solidFill>
                  <a:srgbClr val="704F48"/>
                </a:solidFill>
                <a:ea typeface="Source Han Sans KR Medium"/>
              </a:rPr>
              <a:t>--</a:t>
            </a:r>
            <a:r>
              <a:rPr lang="ko-KR" altLang="en-US" sz="2800" spc="-48" dirty="0">
                <a:solidFill>
                  <a:srgbClr val="704F48"/>
                </a:solidFill>
                <a:ea typeface="Source Han Sans KR Medium"/>
              </a:rPr>
              <a:t>발표 </a:t>
            </a:r>
            <a:r>
              <a:rPr lang="en-US" altLang="ko-KR" sz="2800" spc="-48" dirty="0">
                <a:solidFill>
                  <a:srgbClr val="704F48"/>
                </a:solidFill>
                <a:ea typeface="Source Han Sans KR Medium"/>
              </a:rPr>
              <a:t>: </a:t>
            </a:r>
            <a:r>
              <a:rPr lang="ko-KR" altLang="en-US" sz="2800" spc="-48" dirty="0">
                <a:solidFill>
                  <a:srgbClr val="704F48"/>
                </a:solidFill>
                <a:ea typeface="Source Han Sans KR Medium"/>
              </a:rPr>
              <a:t>김인우 </a:t>
            </a:r>
            <a:endParaRPr lang="en-US" sz="2800" spc="-48" dirty="0">
              <a:solidFill>
                <a:srgbClr val="704F48"/>
              </a:solidFill>
              <a:ea typeface="Source Han Sans KR Medium"/>
            </a:endParaRPr>
          </a:p>
        </p:txBody>
      </p:sp>
      <p:grpSp>
        <p:nvGrpSpPr>
          <p:cNvPr id="18" name="Group 3">
            <a:extLst>
              <a:ext uri="{FF2B5EF4-FFF2-40B4-BE49-F238E27FC236}">
                <a16:creationId xmlns:a16="http://schemas.microsoft.com/office/drawing/2014/main" id="{2DA73C06-DA2B-6C1F-6307-CE185844DCB0}"/>
              </a:ext>
            </a:extLst>
          </p:cNvPr>
          <p:cNvGrpSpPr/>
          <p:nvPr/>
        </p:nvGrpSpPr>
        <p:grpSpPr>
          <a:xfrm>
            <a:off x="-1524000" y="-3543300"/>
            <a:ext cx="20063688" cy="14114658"/>
            <a:chOff x="0" y="-47625"/>
            <a:chExt cx="5284264" cy="3717441"/>
          </a:xfrm>
          <a:noFill/>
        </p:grpSpPr>
        <p:sp>
          <p:nvSpPr>
            <p:cNvPr id="19" name="Freeform 4">
              <a:extLst>
                <a:ext uri="{FF2B5EF4-FFF2-40B4-BE49-F238E27FC236}">
                  <a16:creationId xmlns:a16="http://schemas.microsoft.com/office/drawing/2014/main" id="{74A0A560-4520-B15D-BC8A-D38E22E3D3DA}"/>
                </a:ext>
              </a:extLst>
            </p:cNvPr>
            <p:cNvSpPr/>
            <p:nvPr/>
          </p:nvSpPr>
          <p:spPr>
            <a:xfrm>
              <a:off x="408342" y="894891"/>
              <a:ext cx="4875922" cy="2774925"/>
            </a:xfrm>
            <a:custGeom>
              <a:avLst/>
              <a:gdLst/>
              <a:ahLst/>
              <a:cxnLst/>
              <a:rect l="l" t="t" r="r" b="b"/>
              <a:pathLst>
                <a:path w="4875922" h="2774925">
                  <a:moveTo>
                    <a:pt x="0" y="0"/>
                  </a:moveTo>
                  <a:lnTo>
                    <a:pt x="4875922" y="0"/>
                  </a:lnTo>
                  <a:lnTo>
                    <a:pt x="4875922" y="2774925"/>
                  </a:lnTo>
                  <a:lnTo>
                    <a:pt x="0" y="2774925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20" name="TextBox 5">
              <a:extLst>
                <a:ext uri="{FF2B5EF4-FFF2-40B4-BE49-F238E27FC236}">
                  <a16:creationId xmlns:a16="http://schemas.microsoft.com/office/drawing/2014/main" id="{D8A8714F-9E7B-6050-9783-5C0759F8812E}"/>
                </a:ext>
              </a:extLst>
            </p:cNvPr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21" name="Group 3">
            <a:extLst>
              <a:ext uri="{FF2B5EF4-FFF2-40B4-BE49-F238E27FC236}">
                <a16:creationId xmlns:a16="http://schemas.microsoft.com/office/drawing/2014/main" id="{8126ADD5-A283-FE62-1099-13E54C0D3AAD}"/>
              </a:ext>
            </a:extLst>
          </p:cNvPr>
          <p:cNvGrpSpPr/>
          <p:nvPr/>
        </p:nvGrpSpPr>
        <p:grpSpPr>
          <a:xfrm>
            <a:off x="-1439334" y="-3315848"/>
            <a:ext cx="19884863" cy="13887206"/>
            <a:chOff x="0" y="-47625"/>
            <a:chExt cx="5237166" cy="3657536"/>
          </a:xfrm>
        </p:grpSpPr>
        <p:sp>
          <p:nvSpPr>
            <p:cNvPr id="22" name="Freeform 4">
              <a:extLst>
                <a:ext uri="{FF2B5EF4-FFF2-40B4-BE49-F238E27FC236}">
                  <a16:creationId xmlns:a16="http://schemas.microsoft.com/office/drawing/2014/main" id="{A5F5E730-851D-2C4E-1028-0CB1F8717651}"/>
                </a:ext>
              </a:extLst>
            </p:cNvPr>
            <p:cNvSpPr/>
            <p:nvPr/>
          </p:nvSpPr>
          <p:spPr>
            <a:xfrm>
              <a:off x="361244" y="834986"/>
              <a:ext cx="4875922" cy="2774925"/>
            </a:xfrm>
            <a:custGeom>
              <a:avLst/>
              <a:gdLst/>
              <a:ahLst/>
              <a:cxnLst/>
              <a:rect l="l" t="t" r="r" b="b"/>
              <a:pathLst>
                <a:path w="4875922" h="2774925">
                  <a:moveTo>
                    <a:pt x="0" y="0"/>
                  </a:moveTo>
                  <a:lnTo>
                    <a:pt x="4875922" y="0"/>
                  </a:lnTo>
                  <a:lnTo>
                    <a:pt x="4875922" y="2774925"/>
                  </a:lnTo>
                  <a:lnTo>
                    <a:pt x="0" y="2774925"/>
                  </a:lnTo>
                  <a:close/>
                </a:path>
              </a:pathLst>
            </a:custGeom>
            <a:solidFill>
              <a:srgbClr val="AB9E9C">
                <a:alpha val="8000"/>
              </a:srgbClr>
            </a:solid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26" name="TextBox 5">
              <a:extLst>
                <a:ext uri="{FF2B5EF4-FFF2-40B4-BE49-F238E27FC236}">
                  <a16:creationId xmlns:a16="http://schemas.microsoft.com/office/drawing/2014/main" id="{63183D53-26E7-DF95-8B27-3E75D1425D10}"/>
                </a:ext>
              </a:extLst>
            </p:cNvPr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3166618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Box 37"/>
          <p:cNvSpPr txBox="1"/>
          <p:nvPr/>
        </p:nvSpPr>
        <p:spPr>
          <a:xfrm>
            <a:off x="1914525" y="4628166"/>
            <a:ext cx="14458950" cy="10306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920"/>
              </a:lnSpc>
            </a:pPr>
            <a:r>
              <a:rPr lang="en-US" sz="8000" spc="-179" dirty="0">
                <a:solidFill>
                  <a:srgbClr val="704F48"/>
                </a:solidFill>
                <a:ea typeface="Nanum Myeongjo Regular Bold"/>
              </a:rPr>
              <a:t>What is </a:t>
            </a:r>
            <a:r>
              <a:rPr lang="en-US" sz="8000" u="sng" spc="-179" dirty="0">
                <a:solidFill>
                  <a:srgbClr val="704F48"/>
                </a:solidFill>
                <a:ea typeface="Nanum Myeongjo Regular Bold"/>
              </a:rPr>
              <a:t>gradient descent algorithm</a:t>
            </a:r>
            <a:r>
              <a:rPr lang="en-US" sz="8000" spc="-179" dirty="0">
                <a:solidFill>
                  <a:srgbClr val="704F48"/>
                </a:solidFill>
                <a:ea typeface="Nanum Myeongjo Regular Bold"/>
              </a:rPr>
              <a:t>?</a:t>
            </a:r>
          </a:p>
        </p:txBody>
      </p:sp>
      <p:grpSp>
        <p:nvGrpSpPr>
          <p:cNvPr id="38" name="Group 38"/>
          <p:cNvGrpSpPr/>
          <p:nvPr/>
        </p:nvGrpSpPr>
        <p:grpSpPr>
          <a:xfrm>
            <a:off x="-180975" y="9927592"/>
            <a:ext cx="18649950" cy="718816"/>
            <a:chOff x="0" y="0"/>
            <a:chExt cx="4911921" cy="189318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4911921" cy="189318"/>
            </a:xfrm>
            <a:custGeom>
              <a:avLst/>
              <a:gdLst/>
              <a:ahLst/>
              <a:cxnLst/>
              <a:rect l="l" t="t" r="r" b="b"/>
              <a:pathLst>
                <a:path w="4911921" h="189318">
                  <a:moveTo>
                    <a:pt x="0" y="0"/>
                  </a:moveTo>
                  <a:lnTo>
                    <a:pt x="4911921" y="0"/>
                  </a:lnTo>
                  <a:lnTo>
                    <a:pt x="4911921" y="189318"/>
                  </a:lnTo>
                  <a:lnTo>
                    <a:pt x="0" y="189318"/>
                  </a:lnTo>
                  <a:close/>
                </a:path>
              </a:pathLst>
            </a:custGeom>
            <a:solidFill>
              <a:srgbClr val="D1CAC9"/>
            </a:solidFill>
          </p:spPr>
        </p:sp>
        <p:sp>
          <p:nvSpPr>
            <p:cNvPr id="40" name="TextBox 40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27158D0-FB5C-4328-1A7A-2CC918DD8E27}"/>
              </a:ext>
            </a:extLst>
          </p:cNvPr>
          <p:cNvSpPr txBox="1"/>
          <p:nvPr/>
        </p:nvSpPr>
        <p:spPr>
          <a:xfrm>
            <a:off x="1086025" y="7400386"/>
            <a:ext cx="163515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rgbClr val="0070C0"/>
                </a:solidFill>
                <a:latin typeface="Crimson Roman Bold" panose="020B0600000101010101" charset="0"/>
              </a:rPr>
              <a:t>미분</a:t>
            </a:r>
            <a:r>
              <a:rPr lang="ko-KR" altLang="en-US" sz="3200" dirty="0">
                <a:latin typeface="Crimson Roman Bold" panose="020B0600000101010101" charset="0"/>
              </a:rPr>
              <a:t>을 통해 </a:t>
            </a:r>
            <a:r>
              <a:rPr lang="en-US" altLang="ko-KR" sz="3200" dirty="0">
                <a:latin typeface="+mn-ea"/>
              </a:rPr>
              <a:t>cost function</a:t>
            </a:r>
            <a:r>
              <a:rPr lang="ko-KR" altLang="en-US" sz="3200" dirty="0">
                <a:latin typeface="+mn-ea"/>
              </a:rPr>
              <a:t>이</a:t>
            </a:r>
            <a:r>
              <a:rPr lang="ko-KR" altLang="en-US" sz="3200" dirty="0">
                <a:latin typeface="Crimson Roman Bold" panose="020B0600000101010101" charset="0"/>
              </a:rPr>
              <a:t> </a:t>
            </a:r>
            <a:r>
              <a:rPr lang="en-US" altLang="ko-KR" sz="3200" dirty="0"/>
              <a:t>global minimum</a:t>
            </a:r>
            <a:r>
              <a:rPr lang="ko-KR" altLang="en-US" sz="3200" dirty="0">
                <a:latin typeface="Crimson Roman Bold" panose="020B0600000101010101" charset="0"/>
              </a:rPr>
              <a:t>을 갖게 하는 </a:t>
            </a:r>
            <a:r>
              <a:rPr lang="en-US" altLang="ko-KR" sz="3200" dirty="0"/>
              <a:t>weight</a:t>
            </a:r>
            <a:r>
              <a:rPr lang="ko-KR" altLang="en-US" sz="3200" dirty="0">
                <a:latin typeface="Crimson Roman Bold" panose="020B0600000101010101" charset="0"/>
              </a:rPr>
              <a:t>값을 찾게 해주는 알고리즘</a:t>
            </a:r>
            <a:r>
              <a:rPr lang="en-US" altLang="ko-KR" sz="3200" dirty="0">
                <a:latin typeface="Crimson Roman Bold" panose="020B0600000101010101" charset="0"/>
              </a:rPr>
              <a:t>.</a:t>
            </a:r>
            <a:endParaRPr lang="ko-KR" altLang="en-US" sz="3200" dirty="0">
              <a:latin typeface="Crimson Roman Bold" panose="020B060000010101010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62078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Box 37"/>
          <p:cNvSpPr txBox="1"/>
          <p:nvPr/>
        </p:nvSpPr>
        <p:spPr>
          <a:xfrm>
            <a:off x="2209800" y="4865387"/>
            <a:ext cx="14458950" cy="10785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920"/>
              </a:lnSpc>
            </a:pPr>
            <a:r>
              <a:rPr lang="ko-KR" altLang="en-US" sz="9600" spc="-179" dirty="0">
                <a:solidFill>
                  <a:srgbClr val="704F48"/>
                </a:solidFill>
                <a:ea typeface="Nanum Myeongjo Regular Bold"/>
              </a:rPr>
              <a:t>미분</a:t>
            </a:r>
            <a:r>
              <a:rPr lang="en-US" sz="9600" spc="-179" dirty="0">
                <a:solidFill>
                  <a:srgbClr val="704F48"/>
                </a:solidFill>
                <a:ea typeface="Nanum Myeongjo Regular Bold"/>
              </a:rPr>
              <a:t>?</a:t>
            </a:r>
          </a:p>
        </p:txBody>
      </p:sp>
      <p:grpSp>
        <p:nvGrpSpPr>
          <p:cNvPr id="38" name="Group 38"/>
          <p:cNvGrpSpPr/>
          <p:nvPr/>
        </p:nvGrpSpPr>
        <p:grpSpPr>
          <a:xfrm>
            <a:off x="-180975" y="9927592"/>
            <a:ext cx="18649950" cy="718816"/>
            <a:chOff x="0" y="0"/>
            <a:chExt cx="4911921" cy="189318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4911921" cy="189318"/>
            </a:xfrm>
            <a:custGeom>
              <a:avLst/>
              <a:gdLst/>
              <a:ahLst/>
              <a:cxnLst/>
              <a:rect l="l" t="t" r="r" b="b"/>
              <a:pathLst>
                <a:path w="4911921" h="189318">
                  <a:moveTo>
                    <a:pt x="0" y="0"/>
                  </a:moveTo>
                  <a:lnTo>
                    <a:pt x="4911921" y="0"/>
                  </a:lnTo>
                  <a:lnTo>
                    <a:pt x="4911921" y="189318"/>
                  </a:lnTo>
                  <a:lnTo>
                    <a:pt x="0" y="189318"/>
                  </a:lnTo>
                  <a:close/>
                </a:path>
              </a:pathLst>
            </a:custGeom>
            <a:solidFill>
              <a:srgbClr val="D1CAC9"/>
            </a:solidFill>
          </p:spPr>
        </p:sp>
        <p:sp>
          <p:nvSpPr>
            <p:cNvPr id="40" name="TextBox 40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27158D0-FB5C-4328-1A7A-2CC918DD8E27}"/>
              </a:ext>
            </a:extLst>
          </p:cNvPr>
          <p:cNvSpPr txBox="1"/>
          <p:nvPr/>
        </p:nvSpPr>
        <p:spPr>
          <a:xfrm>
            <a:off x="9664533" y="4589502"/>
            <a:ext cx="642970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dirty="0">
                <a:solidFill>
                  <a:srgbClr val="0070C0"/>
                </a:solidFill>
                <a:latin typeface="Crimson Roman Bold" panose="020B0600000101010101" charset="0"/>
              </a:rPr>
              <a:t>Back propagation.</a:t>
            </a:r>
            <a:endParaRPr lang="ko-KR" altLang="en-US" sz="6600" dirty="0">
              <a:solidFill>
                <a:srgbClr val="0070C0"/>
              </a:solidFill>
              <a:latin typeface="Crimson Roman Bold" panose="020B060000010101010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04789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0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/>
          <p:cNvSpPr txBox="1"/>
          <p:nvPr/>
        </p:nvSpPr>
        <p:spPr>
          <a:xfrm>
            <a:off x="1459006" y="5524500"/>
            <a:ext cx="15762194" cy="22057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lvl="0" indent="-571500">
              <a:lnSpc>
                <a:spcPts val="432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rgbClr val="665653"/>
                </a:solidFill>
                <a:latin typeface="Crimson Roman Bold"/>
              </a:rPr>
              <a:t>Forward propagation </a:t>
            </a:r>
            <a:r>
              <a:rPr lang="en-US" sz="3600" dirty="0">
                <a:solidFill>
                  <a:srgbClr val="665653"/>
                </a:solidFill>
                <a:latin typeface="Crimson Roman Bold"/>
              </a:rPr>
              <a:t>: </a:t>
            </a:r>
            <a:r>
              <a:rPr lang="en-US" sz="4000" dirty="0">
                <a:solidFill>
                  <a:srgbClr val="665653"/>
                </a:solidFill>
                <a:latin typeface="Crimson Roman Bold"/>
              </a:rPr>
              <a:t>input layer</a:t>
            </a:r>
            <a:r>
              <a:rPr lang="ko-KR" altLang="en-US" sz="3200" dirty="0">
                <a:solidFill>
                  <a:srgbClr val="665653"/>
                </a:solidFill>
              </a:rPr>
              <a:t>부터</a:t>
            </a:r>
            <a:r>
              <a:rPr lang="ko-KR" altLang="en-US" sz="4000" dirty="0">
                <a:solidFill>
                  <a:srgbClr val="665653"/>
                </a:solidFill>
                <a:latin typeface="Crimson Roman Bold"/>
              </a:rPr>
              <a:t> </a:t>
            </a:r>
            <a:r>
              <a:rPr lang="en-US" altLang="ko-KR" sz="4000" dirty="0">
                <a:solidFill>
                  <a:srgbClr val="665653"/>
                </a:solidFill>
                <a:latin typeface="Crimson Roman Bold"/>
              </a:rPr>
              <a:t>output layer</a:t>
            </a:r>
            <a:r>
              <a:rPr lang="ko-KR" altLang="en-US" sz="3200" dirty="0">
                <a:solidFill>
                  <a:srgbClr val="665653"/>
                </a:solidFill>
              </a:rPr>
              <a:t>까지 순서대로 변수들을 계산하고 저장하는 것</a:t>
            </a:r>
            <a:r>
              <a:rPr lang="en-US" altLang="ko-KR" sz="3200" dirty="0">
                <a:solidFill>
                  <a:srgbClr val="665653"/>
                </a:solidFill>
              </a:rPr>
              <a:t>.</a:t>
            </a:r>
          </a:p>
          <a:p>
            <a:pPr marL="0" lvl="0" indent="0">
              <a:lnSpc>
                <a:spcPts val="4320"/>
              </a:lnSpc>
              <a:spcBef>
                <a:spcPct val="0"/>
              </a:spcBef>
            </a:pPr>
            <a:r>
              <a:rPr lang="ko-KR" altLang="en-US" sz="3200" dirty="0">
                <a:solidFill>
                  <a:srgbClr val="665653"/>
                </a:solidFill>
              </a:rPr>
              <a:t>  ▶ </a:t>
            </a:r>
            <a:r>
              <a:rPr lang="en-US" altLang="ko-KR" sz="4000" dirty="0">
                <a:solidFill>
                  <a:srgbClr val="665653"/>
                </a:solidFill>
                <a:latin typeface="Crimson Roman Bold" panose="020B0600000101010101" charset="0"/>
              </a:rPr>
              <a:t>Neural Network</a:t>
            </a:r>
            <a:r>
              <a:rPr lang="ko-KR" altLang="en-US" sz="3200" dirty="0">
                <a:solidFill>
                  <a:srgbClr val="665653"/>
                </a:solidFill>
              </a:rPr>
              <a:t>가 커질수록 최적화를 위한 </a:t>
            </a:r>
            <a:r>
              <a:rPr lang="ko-KR" altLang="en-US" sz="3200" dirty="0" err="1">
                <a:solidFill>
                  <a:srgbClr val="665653"/>
                </a:solidFill>
              </a:rPr>
              <a:t>연산량이</a:t>
            </a:r>
            <a:r>
              <a:rPr lang="ko-KR" altLang="en-US" sz="3200" dirty="0">
                <a:solidFill>
                  <a:srgbClr val="665653"/>
                </a:solidFill>
              </a:rPr>
              <a:t> 기하급수적으로 늘어나게 됨</a:t>
            </a:r>
            <a:r>
              <a:rPr lang="en-US" altLang="ko-KR" sz="3200" dirty="0">
                <a:solidFill>
                  <a:srgbClr val="665653"/>
                </a:solidFill>
              </a:rPr>
              <a:t>.</a:t>
            </a:r>
          </a:p>
          <a:p>
            <a:pPr marL="0" lvl="0" indent="0">
              <a:lnSpc>
                <a:spcPts val="4320"/>
              </a:lnSpc>
              <a:spcBef>
                <a:spcPct val="0"/>
              </a:spcBef>
            </a:pPr>
            <a:endParaRPr lang="en-US" sz="3600" dirty="0">
              <a:solidFill>
                <a:srgbClr val="665653"/>
              </a:solidFill>
            </a:endParaRPr>
          </a:p>
        </p:txBody>
      </p:sp>
      <p:grpSp>
        <p:nvGrpSpPr>
          <p:cNvPr id="11" name="Group 11"/>
          <p:cNvGrpSpPr/>
          <p:nvPr/>
        </p:nvGrpSpPr>
        <p:grpSpPr>
          <a:xfrm>
            <a:off x="-180975" y="9927592"/>
            <a:ext cx="18649950" cy="718816"/>
            <a:chOff x="0" y="0"/>
            <a:chExt cx="4911921" cy="18931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911921" cy="189318"/>
            </a:xfrm>
            <a:custGeom>
              <a:avLst/>
              <a:gdLst/>
              <a:ahLst/>
              <a:cxnLst/>
              <a:rect l="l" t="t" r="r" b="b"/>
              <a:pathLst>
                <a:path w="4911921" h="189318">
                  <a:moveTo>
                    <a:pt x="0" y="0"/>
                  </a:moveTo>
                  <a:lnTo>
                    <a:pt x="4911921" y="0"/>
                  </a:lnTo>
                  <a:lnTo>
                    <a:pt x="4911921" y="189318"/>
                  </a:lnTo>
                  <a:lnTo>
                    <a:pt x="0" y="189318"/>
                  </a:lnTo>
                  <a:close/>
                </a:path>
              </a:pathLst>
            </a:custGeom>
            <a:solidFill>
              <a:srgbClr val="D1CAC9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4" name="TextBox 7">
            <a:extLst>
              <a:ext uri="{FF2B5EF4-FFF2-40B4-BE49-F238E27FC236}">
                <a16:creationId xmlns:a16="http://schemas.microsoft.com/office/drawing/2014/main" id="{1E7E451D-7985-ED50-FAE2-EF3CD3B8D6DB}"/>
              </a:ext>
            </a:extLst>
          </p:cNvPr>
          <p:cNvSpPr txBox="1"/>
          <p:nvPr/>
        </p:nvSpPr>
        <p:spPr>
          <a:xfrm>
            <a:off x="1459006" y="7730232"/>
            <a:ext cx="15369988" cy="5514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lvl="0" indent="-571500">
              <a:lnSpc>
                <a:spcPts val="432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rgbClr val="665653"/>
                </a:solidFill>
                <a:latin typeface="Crimson Roman Bold"/>
              </a:rPr>
              <a:t>Back propagation </a:t>
            </a:r>
            <a:r>
              <a:rPr lang="en-US" sz="3600" dirty="0">
                <a:solidFill>
                  <a:srgbClr val="665653"/>
                </a:solidFill>
                <a:latin typeface="Crimson Roman Bold"/>
              </a:rPr>
              <a:t>: output</a:t>
            </a:r>
            <a:r>
              <a:rPr lang="en-US" sz="4000" dirty="0">
                <a:solidFill>
                  <a:srgbClr val="665653"/>
                </a:solidFill>
                <a:latin typeface="Crimson Roman Bold"/>
              </a:rPr>
              <a:t> layer</a:t>
            </a:r>
            <a:r>
              <a:rPr lang="ko-KR" altLang="en-US" sz="3200" dirty="0">
                <a:solidFill>
                  <a:srgbClr val="665653"/>
                </a:solidFill>
                <a:latin typeface="Crimson Roman Bold"/>
              </a:rPr>
              <a:t>직전의 </a:t>
            </a:r>
            <a:r>
              <a:rPr lang="en-US" altLang="ko-KR" sz="4000" dirty="0">
                <a:solidFill>
                  <a:srgbClr val="665653"/>
                </a:solidFill>
                <a:latin typeface="Crimson Roman Bold"/>
              </a:rPr>
              <a:t>layer</a:t>
            </a:r>
            <a:r>
              <a:rPr lang="ko-KR" altLang="en-US" sz="3200" dirty="0">
                <a:solidFill>
                  <a:srgbClr val="665653"/>
                </a:solidFill>
                <a:latin typeface="Crimson Roman Bold"/>
              </a:rPr>
              <a:t>부터 최적화</a:t>
            </a:r>
            <a:r>
              <a:rPr lang="en-US" altLang="ko-KR" sz="3200" dirty="0">
                <a:solidFill>
                  <a:srgbClr val="665653"/>
                </a:solidFill>
              </a:rPr>
              <a:t>.</a:t>
            </a:r>
            <a:endParaRPr lang="en-US" sz="3600" dirty="0">
              <a:solidFill>
                <a:srgbClr val="665653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E9E8D37-B304-F6E6-F8DC-497A452C0D26}"/>
              </a:ext>
            </a:extLst>
          </p:cNvPr>
          <p:cNvSpPr txBox="1"/>
          <p:nvPr/>
        </p:nvSpPr>
        <p:spPr>
          <a:xfrm>
            <a:off x="354713" y="8627592"/>
            <a:ext cx="18135670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800" dirty="0">
                <a:latin typeface="+mn-ea"/>
              </a:rPr>
              <a:t>▶</a:t>
            </a:r>
            <a:r>
              <a:rPr lang="en-US" altLang="ko-KR" sz="3800" dirty="0">
                <a:latin typeface="+mn-ea"/>
              </a:rPr>
              <a:t> </a:t>
            </a:r>
            <a:r>
              <a:rPr lang="ko-KR" altLang="en-US" sz="3800" dirty="0">
                <a:latin typeface="+mn-ea"/>
              </a:rPr>
              <a:t>하나의 </a:t>
            </a:r>
            <a:r>
              <a:rPr lang="en-US" altLang="ko-KR" sz="3800" dirty="0">
                <a:latin typeface="+mn-ea"/>
              </a:rPr>
              <a:t>unit</a:t>
            </a:r>
            <a:r>
              <a:rPr lang="ko-KR" altLang="en-US" sz="3800" dirty="0">
                <a:latin typeface="+mn-ea"/>
              </a:rPr>
              <a:t>을 최적화하기 위해 엄청난 </a:t>
            </a:r>
            <a:r>
              <a:rPr lang="ko-KR" altLang="en-US" sz="3800" dirty="0" err="1">
                <a:latin typeface="+mn-ea"/>
              </a:rPr>
              <a:t>연산량이</a:t>
            </a:r>
            <a:r>
              <a:rPr lang="ko-KR" altLang="en-US" sz="3800" dirty="0">
                <a:latin typeface="+mn-ea"/>
              </a:rPr>
              <a:t> 필요했으나</a:t>
            </a:r>
            <a:r>
              <a:rPr lang="en-US" altLang="ko-KR" sz="3800" dirty="0">
                <a:latin typeface="+mn-ea"/>
              </a:rPr>
              <a:t>, </a:t>
            </a:r>
          </a:p>
          <a:p>
            <a:r>
              <a:rPr lang="en-US" altLang="ko-KR" sz="3800" dirty="0">
                <a:latin typeface="+mn-ea"/>
              </a:rPr>
              <a:t>     Back propagation</a:t>
            </a:r>
            <a:r>
              <a:rPr lang="ko-KR" altLang="en-US" sz="3800" dirty="0">
                <a:latin typeface="+mn-ea"/>
              </a:rPr>
              <a:t>에서는 </a:t>
            </a:r>
            <a:r>
              <a:rPr lang="ko-KR" altLang="en-US" sz="3800" dirty="0" err="1">
                <a:latin typeface="+mn-ea"/>
              </a:rPr>
              <a:t>편미분값을</a:t>
            </a:r>
            <a:r>
              <a:rPr lang="ko-KR" altLang="en-US" sz="3800" dirty="0">
                <a:latin typeface="+mn-ea"/>
              </a:rPr>
              <a:t> 통해 아주 간단하게 구할 수 있다는 장점</a:t>
            </a:r>
            <a:r>
              <a:rPr lang="en-US" altLang="ko-KR" sz="3800" dirty="0">
                <a:latin typeface="+mn-ea"/>
              </a:rPr>
              <a:t>!</a:t>
            </a:r>
            <a:endParaRPr lang="ko-KR" altLang="en-US" sz="3800" dirty="0">
              <a:latin typeface="+mn-ea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37D295FD-09EF-4D03-2D28-68DEA7D9BE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8100" y="30079"/>
            <a:ext cx="10591800" cy="5374474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1"/>
          <p:cNvGrpSpPr/>
          <p:nvPr/>
        </p:nvGrpSpPr>
        <p:grpSpPr>
          <a:xfrm>
            <a:off x="-180975" y="9927592"/>
            <a:ext cx="18649950" cy="718816"/>
            <a:chOff x="0" y="0"/>
            <a:chExt cx="4911921" cy="18931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911921" cy="189318"/>
            </a:xfrm>
            <a:custGeom>
              <a:avLst/>
              <a:gdLst/>
              <a:ahLst/>
              <a:cxnLst/>
              <a:rect l="l" t="t" r="r" b="b"/>
              <a:pathLst>
                <a:path w="4911921" h="189318">
                  <a:moveTo>
                    <a:pt x="0" y="0"/>
                  </a:moveTo>
                  <a:lnTo>
                    <a:pt x="4911921" y="0"/>
                  </a:lnTo>
                  <a:lnTo>
                    <a:pt x="4911921" y="189318"/>
                  </a:lnTo>
                  <a:lnTo>
                    <a:pt x="0" y="189318"/>
                  </a:lnTo>
                  <a:close/>
                </a:path>
              </a:pathLst>
            </a:custGeom>
            <a:solidFill>
              <a:srgbClr val="D1CAC9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2307E565-D169-1688-38E5-6D4A7D0EA8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8563" y="367199"/>
            <a:ext cx="11290874" cy="762184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9CF3614-1A99-68B6-8212-595F7B19A874}"/>
              </a:ext>
            </a:extLst>
          </p:cNvPr>
          <p:cNvSpPr txBox="1"/>
          <p:nvPr/>
        </p:nvSpPr>
        <p:spPr>
          <a:xfrm>
            <a:off x="5105400" y="8573598"/>
            <a:ext cx="80772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0" i="0" u="none" strike="noStrike" dirty="0">
                <a:solidFill>
                  <a:srgbClr val="FFFFFF"/>
                </a:solidFill>
                <a:effectLst/>
                <a:latin typeface="Crimson Roman Bold" panose="020B0600000101010101" charset="0"/>
                <a:hlinkClick r:id="rId3"/>
              </a:rPr>
              <a:t>https://youtu.be/Ilg3gGewQ5U</a:t>
            </a:r>
            <a:endParaRPr lang="en-US" altLang="ko-KR" sz="4400" b="0" i="0" u="none" strike="noStrike" dirty="0">
              <a:solidFill>
                <a:srgbClr val="FFFFFF"/>
              </a:solidFill>
              <a:effectLst/>
              <a:latin typeface="Crimson Roman Bold" panose="020B0600000101010101" charset="0"/>
            </a:endParaRPr>
          </a:p>
          <a:p>
            <a:pPr algn="ctr"/>
            <a:r>
              <a:rPr lang="en-US" altLang="ko-KR" sz="4400" dirty="0">
                <a:solidFill>
                  <a:srgbClr val="FFFFFF"/>
                </a:solidFill>
                <a:latin typeface="Crimson Roman Bold" panose="020B0600000101010101" charset="0"/>
              </a:rPr>
              <a:t>(</a:t>
            </a:r>
            <a:r>
              <a:rPr lang="en-US" altLang="ko-KR" sz="4400" dirty="0">
                <a:latin typeface="Crimson Roman Bold" panose="020B0600000101010101" charset="0"/>
              </a:rPr>
              <a:t>(~09:27)</a:t>
            </a:r>
            <a:endParaRPr lang="en-US" altLang="ko-KR" sz="4400" dirty="0">
              <a:solidFill>
                <a:srgbClr val="FFFFFF"/>
              </a:solidFill>
              <a:latin typeface="Crimson Roman Bold" panose="020B0600000101010101" charset="0"/>
            </a:endParaRPr>
          </a:p>
          <a:p>
            <a:endParaRPr lang="ko-KR" altLang="en-US" sz="4400" dirty="0"/>
          </a:p>
        </p:txBody>
      </p:sp>
    </p:spTree>
    <p:extLst>
      <p:ext uri="{BB962C8B-B14F-4D97-AF65-F5344CB8AC3E}">
        <p14:creationId xmlns:p14="http://schemas.microsoft.com/office/powerpoint/2010/main" val="14994785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Box 37"/>
          <p:cNvSpPr txBox="1"/>
          <p:nvPr/>
        </p:nvSpPr>
        <p:spPr>
          <a:xfrm>
            <a:off x="715291" y="654691"/>
            <a:ext cx="12207535" cy="10130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920"/>
              </a:lnSpc>
            </a:pPr>
            <a:r>
              <a:rPr lang="en-US" sz="7200" spc="-179" dirty="0">
                <a:solidFill>
                  <a:srgbClr val="704F48"/>
                </a:solidFill>
                <a:ea typeface="Nanum Myeongjo Regular Bold"/>
              </a:rPr>
              <a:t>Back propagation-(1)</a:t>
            </a:r>
          </a:p>
        </p:txBody>
      </p:sp>
      <p:grpSp>
        <p:nvGrpSpPr>
          <p:cNvPr id="38" name="Group 38"/>
          <p:cNvGrpSpPr/>
          <p:nvPr/>
        </p:nvGrpSpPr>
        <p:grpSpPr>
          <a:xfrm>
            <a:off x="-180975" y="9927592"/>
            <a:ext cx="18649950" cy="718816"/>
            <a:chOff x="0" y="0"/>
            <a:chExt cx="4911921" cy="189318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4911921" cy="189318"/>
            </a:xfrm>
            <a:custGeom>
              <a:avLst/>
              <a:gdLst/>
              <a:ahLst/>
              <a:cxnLst/>
              <a:rect l="l" t="t" r="r" b="b"/>
              <a:pathLst>
                <a:path w="4911921" h="189318">
                  <a:moveTo>
                    <a:pt x="0" y="0"/>
                  </a:moveTo>
                  <a:lnTo>
                    <a:pt x="4911921" y="0"/>
                  </a:lnTo>
                  <a:lnTo>
                    <a:pt x="4911921" y="189318"/>
                  </a:lnTo>
                  <a:lnTo>
                    <a:pt x="0" y="189318"/>
                  </a:lnTo>
                  <a:close/>
                </a:path>
              </a:pathLst>
            </a:custGeom>
            <a:solidFill>
              <a:srgbClr val="D1CAC9"/>
            </a:solidFill>
          </p:spPr>
        </p:sp>
        <p:sp>
          <p:nvSpPr>
            <p:cNvPr id="40" name="TextBox 40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844F1BCA-1054-4162-C08D-992215C987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2068051"/>
            <a:ext cx="13716000" cy="702945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Box 37"/>
          <p:cNvSpPr txBox="1"/>
          <p:nvPr/>
        </p:nvSpPr>
        <p:spPr>
          <a:xfrm>
            <a:off x="715291" y="654691"/>
            <a:ext cx="12207535" cy="10130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920"/>
              </a:lnSpc>
            </a:pPr>
            <a:r>
              <a:rPr lang="en-US" sz="7200" spc="-179" dirty="0">
                <a:solidFill>
                  <a:srgbClr val="704F48"/>
                </a:solidFill>
                <a:ea typeface="Nanum Myeongjo Regular Bold"/>
              </a:rPr>
              <a:t>Back propagation-(2)</a:t>
            </a:r>
          </a:p>
        </p:txBody>
      </p:sp>
      <p:grpSp>
        <p:nvGrpSpPr>
          <p:cNvPr id="38" name="Group 38"/>
          <p:cNvGrpSpPr/>
          <p:nvPr/>
        </p:nvGrpSpPr>
        <p:grpSpPr>
          <a:xfrm>
            <a:off x="-180975" y="9927592"/>
            <a:ext cx="18649950" cy="718816"/>
            <a:chOff x="0" y="0"/>
            <a:chExt cx="4911921" cy="189318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4911921" cy="189318"/>
            </a:xfrm>
            <a:custGeom>
              <a:avLst/>
              <a:gdLst/>
              <a:ahLst/>
              <a:cxnLst/>
              <a:rect l="l" t="t" r="r" b="b"/>
              <a:pathLst>
                <a:path w="4911921" h="189318">
                  <a:moveTo>
                    <a:pt x="0" y="0"/>
                  </a:moveTo>
                  <a:lnTo>
                    <a:pt x="4911921" y="0"/>
                  </a:lnTo>
                  <a:lnTo>
                    <a:pt x="4911921" y="189318"/>
                  </a:lnTo>
                  <a:lnTo>
                    <a:pt x="0" y="189318"/>
                  </a:lnTo>
                  <a:close/>
                </a:path>
              </a:pathLst>
            </a:custGeom>
            <a:solidFill>
              <a:srgbClr val="D1CAC9"/>
            </a:solidFill>
          </p:spPr>
        </p:sp>
        <p:sp>
          <p:nvSpPr>
            <p:cNvPr id="40" name="TextBox 40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6B3E3C7D-FE6C-56A3-F908-4EAB98DBD0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900" y="2039046"/>
            <a:ext cx="10744200" cy="7888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4117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Box 37"/>
          <p:cNvSpPr txBox="1"/>
          <p:nvPr/>
        </p:nvSpPr>
        <p:spPr>
          <a:xfrm>
            <a:off x="715291" y="654691"/>
            <a:ext cx="12207535" cy="10130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920"/>
              </a:lnSpc>
            </a:pPr>
            <a:r>
              <a:rPr lang="en-US" sz="7200" spc="-179" dirty="0">
                <a:solidFill>
                  <a:srgbClr val="704F48"/>
                </a:solidFill>
                <a:ea typeface="Nanum Myeongjo Regular Bold"/>
              </a:rPr>
              <a:t>Back propagation-(3)</a:t>
            </a:r>
          </a:p>
        </p:txBody>
      </p:sp>
      <p:grpSp>
        <p:nvGrpSpPr>
          <p:cNvPr id="38" name="Group 38"/>
          <p:cNvGrpSpPr/>
          <p:nvPr/>
        </p:nvGrpSpPr>
        <p:grpSpPr>
          <a:xfrm>
            <a:off x="-180975" y="9927592"/>
            <a:ext cx="18649950" cy="718816"/>
            <a:chOff x="0" y="0"/>
            <a:chExt cx="4911921" cy="189318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4911921" cy="189318"/>
            </a:xfrm>
            <a:custGeom>
              <a:avLst/>
              <a:gdLst/>
              <a:ahLst/>
              <a:cxnLst/>
              <a:rect l="l" t="t" r="r" b="b"/>
              <a:pathLst>
                <a:path w="4911921" h="189318">
                  <a:moveTo>
                    <a:pt x="0" y="0"/>
                  </a:moveTo>
                  <a:lnTo>
                    <a:pt x="4911921" y="0"/>
                  </a:lnTo>
                  <a:lnTo>
                    <a:pt x="4911921" y="189318"/>
                  </a:lnTo>
                  <a:lnTo>
                    <a:pt x="0" y="189318"/>
                  </a:lnTo>
                  <a:close/>
                </a:path>
              </a:pathLst>
            </a:custGeom>
            <a:solidFill>
              <a:srgbClr val="D1CAC9"/>
            </a:solidFill>
          </p:spPr>
        </p:sp>
        <p:sp>
          <p:nvSpPr>
            <p:cNvPr id="40" name="TextBox 40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2DD757B2-4BD0-BF2B-D5E7-4AC7CB53BB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84" y="1848615"/>
            <a:ext cx="17253819" cy="766836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76218C8-E5E6-BDD6-4DB7-ED725C5A7A52}"/>
              </a:ext>
            </a:extLst>
          </p:cNvPr>
          <p:cNvSpPr txBox="1"/>
          <p:nvPr/>
        </p:nvSpPr>
        <p:spPr>
          <a:xfrm>
            <a:off x="6811037" y="8176775"/>
            <a:ext cx="10639451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‘</a:t>
            </a:r>
            <a:r>
              <a:rPr lang="ko-KR" altLang="en-US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연산자</a:t>
            </a:r>
            <a:r>
              <a:rPr lang="en-US" altLang="ko-KR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’</a:t>
            </a:r>
            <a:r>
              <a:rPr lang="ko-KR" altLang="en-US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알기 때문에 </a:t>
            </a:r>
            <a:r>
              <a:rPr lang="ko-KR" altLang="en-US" sz="28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미분값을</a:t>
            </a:r>
            <a:r>
              <a:rPr lang="ko-KR" altLang="en-US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chain rule</a:t>
            </a:r>
            <a:r>
              <a:rPr lang="ko-KR" altLang="en-US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을 통해서 알 수 있음</a:t>
            </a:r>
            <a:r>
              <a:rPr lang="en-US" altLang="ko-KR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endParaRPr lang="en-US" altLang="ko-KR" sz="2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해당 문자에 대한 </a:t>
            </a:r>
            <a:r>
              <a:rPr lang="ko-KR" altLang="en-US" sz="28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편미분</a:t>
            </a:r>
            <a:r>
              <a:rPr lang="ko-KR" altLang="en-US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값 </a:t>
            </a:r>
            <a:r>
              <a:rPr lang="en-US" altLang="ko-KR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 </a:t>
            </a:r>
            <a:r>
              <a:rPr lang="ko-KR" altLang="en-US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해당 문자가 최종 </a:t>
            </a:r>
            <a:r>
              <a:rPr lang="en-US" altLang="ko-KR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</a:t>
            </a:r>
            <a:r>
              <a:rPr lang="ko-KR" altLang="en-US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 미치는 영향</a:t>
            </a:r>
            <a:r>
              <a:rPr lang="en-US" altLang="ko-KR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2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492747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Box 37"/>
          <p:cNvSpPr txBox="1"/>
          <p:nvPr/>
        </p:nvSpPr>
        <p:spPr>
          <a:xfrm>
            <a:off x="715291" y="654691"/>
            <a:ext cx="12207535" cy="10130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920"/>
              </a:lnSpc>
            </a:pPr>
            <a:r>
              <a:rPr lang="en-US" sz="7200" spc="-179" dirty="0">
                <a:solidFill>
                  <a:srgbClr val="704F48"/>
                </a:solidFill>
                <a:ea typeface="Nanum Myeongjo Regular Bold"/>
              </a:rPr>
              <a:t>In sigmoid </a:t>
            </a:r>
            <a:r>
              <a:rPr lang="en-US" sz="7200" spc="-179" dirty="0" err="1">
                <a:solidFill>
                  <a:srgbClr val="704F48"/>
                </a:solidFill>
                <a:ea typeface="Nanum Myeongjo Regular Bold"/>
              </a:rPr>
              <a:t>fuction</a:t>
            </a:r>
            <a:r>
              <a:rPr lang="en-US" sz="7200" spc="-179" dirty="0">
                <a:solidFill>
                  <a:srgbClr val="704F48"/>
                </a:solidFill>
                <a:ea typeface="Nanum Myeongjo Regular Bold"/>
              </a:rPr>
              <a:t>?</a:t>
            </a:r>
          </a:p>
        </p:txBody>
      </p:sp>
      <p:grpSp>
        <p:nvGrpSpPr>
          <p:cNvPr id="38" name="Group 38"/>
          <p:cNvGrpSpPr/>
          <p:nvPr/>
        </p:nvGrpSpPr>
        <p:grpSpPr>
          <a:xfrm>
            <a:off x="-180975" y="9927592"/>
            <a:ext cx="18649950" cy="718816"/>
            <a:chOff x="0" y="0"/>
            <a:chExt cx="4911921" cy="189318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4911921" cy="189318"/>
            </a:xfrm>
            <a:custGeom>
              <a:avLst/>
              <a:gdLst/>
              <a:ahLst/>
              <a:cxnLst/>
              <a:rect l="l" t="t" r="r" b="b"/>
              <a:pathLst>
                <a:path w="4911921" h="189318">
                  <a:moveTo>
                    <a:pt x="0" y="0"/>
                  </a:moveTo>
                  <a:lnTo>
                    <a:pt x="4911921" y="0"/>
                  </a:lnTo>
                  <a:lnTo>
                    <a:pt x="4911921" y="189318"/>
                  </a:lnTo>
                  <a:lnTo>
                    <a:pt x="0" y="189318"/>
                  </a:lnTo>
                  <a:close/>
                </a:path>
              </a:pathLst>
            </a:custGeom>
            <a:solidFill>
              <a:srgbClr val="D1CAC9"/>
            </a:solidFill>
          </p:spPr>
        </p:sp>
        <p:sp>
          <p:nvSpPr>
            <p:cNvPr id="40" name="TextBox 40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BC50E69C-0195-84A8-0712-11E8DF948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752" y="2988468"/>
            <a:ext cx="17192495" cy="4310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8945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305419" y="4204596"/>
            <a:ext cx="14567971" cy="14288"/>
          </a:xfrm>
          <a:prstGeom prst="line">
            <a:avLst/>
          </a:prstGeom>
          <a:ln w="28575" cap="flat">
            <a:solidFill>
              <a:srgbClr val="AB9696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>
            <a:off x="1143494" y="4056959"/>
            <a:ext cx="323850" cy="323850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AB9696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6421436" y="4056959"/>
            <a:ext cx="323850" cy="323850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AB9696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11910997" y="4056959"/>
            <a:ext cx="323850" cy="323850"/>
            <a:chOff x="0" y="0"/>
            <a:chExt cx="6350000" cy="6350000"/>
          </a:xfrm>
        </p:grpSpPr>
        <p:sp>
          <p:nvSpPr>
            <p:cNvPr id="8" name="Freeform 8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AB9696"/>
            </a:solidFill>
          </p:spPr>
        </p:sp>
      </p:grpSp>
      <p:sp>
        <p:nvSpPr>
          <p:cNvPr id="11" name="AutoShape 11"/>
          <p:cNvSpPr/>
          <p:nvPr/>
        </p:nvSpPr>
        <p:spPr>
          <a:xfrm rot="5400000">
            <a:off x="470179" y="5054124"/>
            <a:ext cx="1670480" cy="0"/>
          </a:xfrm>
          <a:prstGeom prst="line">
            <a:avLst/>
          </a:prstGeom>
          <a:ln w="28575" cap="flat">
            <a:solidFill>
              <a:srgbClr val="AB969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AutoShape 12"/>
          <p:cNvSpPr/>
          <p:nvPr/>
        </p:nvSpPr>
        <p:spPr>
          <a:xfrm rot="5400000">
            <a:off x="5748121" y="5054124"/>
            <a:ext cx="1670480" cy="0"/>
          </a:xfrm>
          <a:prstGeom prst="line">
            <a:avLst/>
          </a:prstGeom>
          <a:ln w="28575" cap="flat">
            <a:solidFill>
              <a:srgbClr val="AB969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AutoShape 13"/>
          <p:cNvSpPr/>
          <p:nvPr/>
        </p:nvSpPr>
        <p:spPr>
          <a:xfrm rot="5400000">
            <a:off x="11237682" y="5054124"/>
            <a:ext cx="1670480" cy="0"/>
          </a:xfrm>
          <a:prstGeom prst="line">
            <a:avLst/>
          </a:prstGeom>
          <a:ln w="28575" cap="flat">
            <a:solidFill>
              <a:srgbClr val="AB969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TextBox 15"/>
          <p:cNvSpPr txBox="1"/>
          <p:nvPr/>
        </p:nvSpPr>
        <p:spPr>
          <a:xfrm>
            <a:off x="1467343" y="5351201"/>
            <a:ext cx="3638541" cy="5625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4320"/>
              </a:lnSpc>
              <a:spcBef>
                <a:spcPct val="0"/>
              </a:spcBef>
            </a:pPr>
            <a:r>
              <a:rPr lang="en-US" sz="4400" spc="-72" dirty="0">
                <a:solidFill>
                  <a:srgbClr val="665653"/>
                </a:solidFill>
                <a:ea typeface="Nanum Myeongjo Regular Bold"/>
              </a:rPr>
              <a:t>Problem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467343" y="6221533"/>
            <a:ext cx="4954815" cy="4489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3200" spc="-96" dirty="0">
                <a:solidFill>
                  <a:srgbClr val="665653"/>
                </a:solidFill>
                <a:ea typeface="Source Han Sans KR Normal"/>
              </a:rPr>
              <a:t>XOR operation?</a:t>
            </a:r>
            <a:endParaRPr lang="en-US" sz="2800" spc="-95" dirty="0">
              <a:solidFill>
                <a:srgbClr val="665653"/>
              </a:solidFill>
              <a:ea typeface="Source Han Sans KR Normal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6745285" y="5351201"/>
            <a:ext cx="3638541" cy="5625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4320"/>
              </a:lnSpc>
              <a:spcBef>
                <a:spcPct val="0"/>
              </a:spcBef>
            </a:pPr>
            <a:r>
              <a:rPr lang="en-US" sz="4400" spc="-72" dirty="0">
                <a:solidFill>
                  <a:srgbClr val="665653"/>
                </a:solidFill>
                <a:ea typeface="Nanum Myeongjo Regular Bold"/>
              </a:rPr>
              <a:t>Neural Network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-180975" y="9927592"/>
            <a:ext cx="18649950" cy="718816"/>
            <a:chOff x="0" y="0"/>
            <a:chExt cx="4911921" cy="189318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4911921" cy="189318"/>
            </a:xfrm>
            <a:custGeom>
              <a:avLst/>
              <a:gdLst/>
              <a:ahLst/>
              <a:cxnLst/>
              <a:rect l="l" t="t" r="r" b="b"/>
              <a:pathLst>
                <a:path w="4911921" h="189318">
                  <a:moveTo>
                    <a:pt x="0" y="0"/>
                  </a:moveTo>
                  <a:lnTo>
                    <a:pt x="4911921" y="0"/>
                  </a:lnTo>
                  <a:lnTo>
                    <a:pt x="4911921" y="189318"/>
                  </a:lnTo>
                  <a:lnTo>
                    <a:pt x="0" y="189318"/>
                  </a:lnTo>
                  <a:close/>
                </a:path>
              </a:pathLst>
            </a:custGeom>
            <a:solidFill>
              <a:srgbClr val="D1CAC9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667666" y="533400"/>
            <a:ext cx="7921739" cy="92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225"/>
              </a:lnSpc>
            </a:pPr>
            <a:r>
              <a:rPr lang="en-US" sz="6600" dirty="0">
                <a:solidFill>
                  <a:srgbClr val="704F48"/>
                </a:solidFill>
                <a:latin typeface="Crimson Roman Bold"/>
              </a:rPr>
              <a:t>CONTENTS</a:t>
            </a:r>
          </a:p>
        </p:txBody>
      </p:sp>
      <p:sp>
        <p:nvSpPr>
          <p:cNvPr id="27" name="TextBox 17">
            <a:extLst>
              <a:ext uri="{FF2B5EF4-FFF2-40B4-BE49-F238E27FC236}">
                <a16:creationId xmlns:a16="http://schemas.microsoft.com/office/drawing/2014/main" id="{96E51D89-AE76-D7A2-66D1-FF4DDADC7B07}"/>
              </a:ext>
            </a:extLst>
          </p:cNvPr>
          <p:cNvSpPr txBox="1"/>
          <p:nvPr/>
        </p:nvSpPr>
        <p:spPr>
          <a:xfrm>
            <a:off x="12234846" y="5351201"/>
            <a:ext cx="4747735" cy="5625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4320"/>
              </a:lnSpc>
              <a:spcBef>
                <a:spcPct val="0"/>
              </a:spcBef>
            </a:pPr>
            <a:r>
              <a:rPr lang="en-US" sz="4400" spc="-72" dirty="0">
                <a:solidFill>
                  <a:srgbClr val="665653"/>
                </a:solidFill>
                <a:ea typeface="Nanum Myeongjo Regular Bold"/>
              </a:rPr>
              <a:t>BACK PROPAGATION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Box 37"/>
          <p:cNvSpPr txBox="1"/>
          <p:nvPr/>
        </p:nvSpPr>
        <p:spPr>
          <a:xfrm>
            <a:off x="2905125" y="4121617"/>
            <a:ext cx="14458950" cy="20437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920"/>
              </a:lnSpc>
            </a:pPr>
            <a:r>
              <a:rPr lang="en-US" sz="8000" spc="-179" dirty="0">
                <a:solidFill>
                  <a:srgbClr val="704F48"/>
                </a:solidFill>
                <a:ea typeface="Nanum Myeongjo Regular Bold"/>
              </a:rPr>
              <a:t>XOR </a:t>
            </a:r>
            <a:r>
              <a:rPr lang="en-US" sz="8000" spc="-179" dirty="0">
                <a:solidFill>
                  <a:srgbClr val="0070C0"/>
                </a:solidFill>
                <a:ea typeface="Nanum Myeongjo Regular Bold"/>
              </a:rPr>
              <a:t>with logistic regression</a:t>
            </a:r>
            <a:r>
              <a:rPr lang="en-US" sz="8000" spc="-179" dirty="0">
                <a:solidFill>
                  <a:srgbClr val="704F48"/>
                </a:solidFill>
                <a:ea typeface="Nanum Myeongjo Regular Bold"/>
              </a:rPr>
              <a:t>?</a:t>
            </a:r>
          </a:p>
          <a:p>
            <a:pPr>
              <a:lnSpc>
                <a:spcPts val="7920"/>
              </a:lnSpc>
            </a:pPr>
            <a:r>
              <a:rPr lang="ko-KR" altLang="en-US" sz="8000" spc="-179" dirty="0">
                <a:solidFill>
                  <a:srgbClr val="704F48"/>
                </a:solidFill>
                <a:ea typeface="Nanum Myeongjo Regular Bold"/>
              </a:rPr>
              <a:t>       → </a:t>
            </a:r>
            <a:r>
              <a:rPr lang="en-US" altLang="ko-KR" sz="8000" spc="-179" dirty="0">
                <a:solidFill>
                  <a:srgbClr val="704F48"/>
                </a:solidFill>
                <a:ea typeface="Nanum Myeongjo Regular Bold"/>
              </a:rPr>
              <a:t>It doesn’t work; </a:t>
            </a:r>
            <a:endParaRPr lang="en-US" sz="8000" spc="-179" dirty="0">
              <a:solidFill>
                <a:srgbClr val="704F48"/>
              </a:solidFill>
              <a:ea typeface="Nanum Myeongjo Regular Bold"/>
            </a:endParaRPr>
          </a:p>
        </p:txBody>
      </p:sp>
      <p:grpSp>
        <p:nvGrpSpPr>
          <p:cNvPr id="38" name="Group 38"/>
          <p:cNvGrpSpPr/>
          <p:nvPr/>
        </p:nvGrpSpPr>
        <p:grpSpPr>
          <a:xfrm>
            <a:off x="-180975" y="9927592"/>
            <a:ext cx="18649950" cy="718816"/>
            <a:chOff x="0" y="0"/>
            <a:chExt cx="4911921" cy="189318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4911921" cy="189318"/>
            </a:xfrm>
            <a:custGeom>
              <a:avLst/>
              <a:gdLst/>
              <a:ahLst/>
              <a:cxnLst/>
              <a:rect l="l" t="t" r="r" b="b"/>
              <a:pathLst>
                <a:path w="4911921" h="189318">
                  <a:moveTo>
                    <a:pt x="0" y="0"/>
                  </a:moveTo>
                  <a:lnTo>
                    <a:pt x="4911921" y="0"/>
                  </a:lnTo>
                  <a:lnTo>
                    <a:pt x="4911921" y="189318"/>
                  </a:lnTo>
                  <a:lnTo>
                    <a:pt x="0" y="189318"/>
                  </a:lnTo>
                  <a:close/>
                </a:path>
              </a:pathLst>
            </a:custGeom>
            <a:solidFill>
              <a:srgbClr val="D1CAC9"/>
            </a:solidFill>
          </p:spPr>
        </p:sp>
        <p:sp>
          <p:nvSpPr>
            <p:cNvPr id="40" name="TextBox 40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5452645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6"/>
          <p:cNvGrpSpPr/>
          <p:nvPr/>
        </p:nvGrpSpPr>
        <p:grpSpPr>
          <a:xfrm>
            <a:off x="-180975" y="9927592"/>
            <a:ext cx="18649950" cy="718816"/>
            <a:chOff x="0" y="0"/>
            <a:chExt cx="4911921" cy="18931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911921" cy="189318"/>
            </a:xfrm>
            <a:custGeom>
              <a:avLst/>
              <a:gdLst/>
              <a:ahLst/>
              <a:cxnLst/>
              <a:rect l="l" t="t" r="r" b="b"/>
              <a:pathLst>
                <a:path w="4911921" h="189318">
                  <a:moveTo>
                    <a:pt x="0" y="0"/>
                  </a:moveTo>
                  <a:lnTo>
                    <a:pt x="4911921" y="0"/>
                  </a:lnTo>
                  <a:lnTo>
                    <a:pt x="4911921" y="189318"/>
                  </a:lnTo>
                  <a:lnTo>
                    <a:pt x="0" y="189318"/>
                  </a:lnTo>
                  <a:close/>
                </a:path>
              </a:pathLst>
            </a:custGeom>
            <a:solidFill>
              <a:srgbClr val="D1CAC9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667666" y="533400"/>
            <a:ext cx="7921739" cy="92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224"/>
              </a:lnSpc>
            </a:pPr>
            <a:r>
              <a:rPr lang="en-US" sz="6600" dirty="0">
                <a:solidFill>
                  <a:srgbClr val="704F48"/>
                </a:solidFill>
                <a:latin typeface="Crimson Roman Bold" panose="020B0600000101010101" charset="0"/>
              </a:rPr>
              <a:t>PROBLEM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B1B9C70-A7E8-694E-EAAE-73BE1937DA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456730"/>
            <a:ext cx="10413253" cy="491013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7C44F48-31FB-A2A6-15FB-64725ABCFD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108" y="6052828"/>
            <a:ext cx="11752915" cy="299536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8A65C33-D975-5A61-D9B5-FBF0CD537B46}"/>
              </a:ext>
            </a:extLst>
          </p:cNvPr>
          <p:cNvSpPr txBox="1"/>
          <p:nvPr/>
        </p:nvSpPr>
        <p:spPr>
          <a:xfrm>
            <a:off x="9513034" y="8273800"/>
            <a:ext cx="877496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/>
              <a:t>▶</a:t>
            </a:r>
            <a:r>
              <a:rPr lang="ko-KR" altLang="en-US" sz="3200" dirty="0">
                <a:solidFill>
                  <a:srgbClr val="FF0000"/>
                </a:solidFill>
              </a:rPr>
              <a:t> 하나의 </a:t>
            </a:r>
            <a:r>
              <a:rPr lang="en-US" altLang="ko-KR" sz="3200" dirty="0">
                <a:solidFill>
                  <a:srgbClr val="FF0000"/>
                </a:solidFill>
              </a:rPr>
              <a:t>unit</a:t>
            </a:r>
            <a:r>
              <a:rPr lang="ko-KR" altLang="en-US" sz="3200" dirty="0"/>
              <a:t>으로는 </a:t>
            </a:r>
            <a:r>
              <a:rPr lang="en-US" altLang="ko-KR" sz="3200" dirty="0"/>
              <a:t>XOR</a:t>
            </a:r>
            <a:r>
              <a:rPr lang="ko-KR" altLang="en-US" sz="3200" dirty="0"/>
              <a:t>문제를 해결할 수 없음</a:t>
            </a:r>
            <a:r>
              <a:rPr lang="en-US" altLang="ko-KR" sz="3200" dirty="0"/>
              <a:t>.</a:t>
            </a:r>
          </a:p>
          <a:p>
            <a:endParaRPr lang="en-US" altLang="ko-KR" sz="3200" dirty="0"/>
          </a:p>
          <a:p>
            <a:pPr algn="ctr"/>
            <a:r>
              <a:rPr lang="en-US" altLang="ko-KR" sz="3200" dirty="0"/>
              <a:t>(Linear</a:t>
            </a:r>
            <a:r>
              <a:rPr lang="ko-KR" altLang="en-US" sz="3200" dirty="0"/>
              <a:t>하게 영역을 구분 지을 수 없음</a:t>
            </a:r>
            <a:r>
              <a:rPr lang="en-US" altLang="ko-KR" sz="3200" dirty="0"/>
              <a:t>)</a:t>
            </a:r>
            <a:endParaRPr lang="ko-KR" altLang="en-US" sz="32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4"/>
          <p:cNvGrpSpPr/>
          <p:nvPr/>
        </p:nvGrpSpPr>
        <p:grpSpPr>
          <a:xfrm>
            <a:off x="-180975" y="9927592"/>
            <a:ext cx="18649950" cy="718816"/>
            <a:chOff x="0" y="0"/>
            <a:chExt cx="4911921" cy="189318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4911921" cy="189318"/>
            </a:xfrm>
            <a:custGeom>
              <a:avLst/>
              <a:gdLst/>
              <a:ahLst/>
              <a:cxnLst/>
              <a:rect l="l" t="t" r="r" b="b"/>
              <a:pathLst>
                <a:path w="4911921" h="189318">
                  <a:moveTo>
                    <a:pt x="0" y="0"/>
                  </a:moveTo>
                  <a:lnTo>
                    <a:pt x="4911921" y="0"/>
                  </a:lnTo>
                  <a:lnTo>
                    <a:pt x="4911921" y="189318"/>
                  </a:lnTo>
                  <a:lnTo>
                    <a:pt x="0" y="189318"/>
                  </a:lnTo>
                  <a:close/>
                </a:path>
              </a:pathLst>
            </a:custGeom>
            <a:solidFill>
              <a:srgbClr val="D1CAC9"/>
            </a:solidFill>
          </p:spPr>
        </p:sp>
        <p:sp>
          <p:nvSpPr>
            <p:cNvPr id="36" name="TextBox 36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37" name="TextBox 37"/>
          <p:cNvSpPr txBox="1"/>
          <p:nvPr/>
        </p:nvSpPr>
        <p:spPr>
          <a:xfrm>
            <a:off x="667666" y="504825"/>
            <a:ext cx="7921739" cy="18466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24"/>
              </a:lnSpc>
            </a:pPr>
            <a:r>
              <a:rPr lang="en-US" sz="6600" dirty="0">
                <a:solidFill>
                  <a:srgbClr val="704F48"/>
                </a:solidFill>
                <a:latin typeface="Crimson Roman Bold"/>
              </a:rPr>
              <a:t>SOLUTION-(1)</a:t>
            </a:r>
          </a:p>
          <a:p>
            <a:pPr>
              <a:lnSpc>
                <a:spcPts val="7224"/>
              </a:lnSpc>
            </a:pPr>
            <a:endParaRPr lang="en-US" sz="6600" dirty="0">
              <a:solidFill>
                <a:srgbClr val="704F48"/>
              </a:solidFill>
              <a:latin typeface="Crimson Roman Bold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69D8B8B-4B17-16C5-FA0A-3A85DD2DE0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220" y="1468407"/>
            <a:ext cx="9734905" cy="61722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5D3193E-E64E-5403-D65C-8D2CF0D5B5A8}"/>
              </a:ext>
            </a:extLst>
          </p:cNvPr>
          <p:cNvSpPr txBox="1"/>
          <p:nvPr/>
        </p:nvSpPr>
        <p:spPr>
          <a:xfrm>
            <a:off x="8839200" y="6667500"/>
            <a:ext cx="63442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/>
              <a:t>Neural</a:t>
            </a:r>
            <a:r>
              <a:rPr lang="ko-KR" altLang="en-US" sz="3600" dirty="0"/>
              <a:t> </a:t>
            </a:r>
            <a:r>
              <a:rPr lang="en-US" altLang="ko-KR" sz="3600" dirty="0"/>
              <a:t>Net</a:t>
            </a:r>
            <a:r>
              <a:rPr lang="ko-KR" altLang="en-US" sz="3600" dirty="0"/>
              <a:t>을 통한 해결이 가능</a:t>
            </a:r>
            <a:r>
              <a:rPr lang="en-US" altLang="ko-KR" sz="3600" dirty="0"/>
              <a:t>;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9F87F0AB-198D-94A3-F9F9-81302E0BF2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5788" y="209941"/>
            <a:ext cx="9243187" cy="6908211"/>
          </a:xfrm>
          <a:prstGeom prst="rect">
            <a:avLst/>
          </a:prstGeom>
        </p:spPr>
      </p:pic>
      <p:grpSp>
        <p:nvGrpSpPr>
          <p:cNvPr id="34" name="Group 34"/>
          <p:cNvGrpSpPr/>
          <p:nvPr/>
        </p:nvGrpSpPr>
        <p:grpSpPr>
          <a:xfrm>
            <a:off x="-180975" y="9927592"/>
            <a:ext cx="18649950" cy="718816"/>
            <a:chOff x="0" y="0"/>
            <a:chExt cx="4911921" cy="189318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4911921" cy="189318"/>
            </a:xfrm>
            <a:custGeom>
              <a:avLst/>
              <a:gdLst/>
              <a:ahLst/>
              <a:cxnLst/>
              <a:rect l="l" t="t" r="r" b="b"/>
              <a:pathLst>
                <a:path w="4911921" h="189318">
                  <a:moveTo>
                    <a:pt x="0" y="0"/>
                  </a:moveTo>
                  <a:lnTo>
                    <a:pt x="4911921" y="0"/>
                  </a:lnTo>
                  <a:lnTo>
                    <a:pt x="4911921" y="189318"/>
                  </a:lnTo>
                  <a:lnTo>
                    <a:pt x="0" y="189318"/>
                  </a:lnTo>
                  <a:close/>
                </a:path>
              </a:pathLst>
            </a:custGeom>
            <a:solidFill>
              <a:srgbClr val="D1CAC9"/>
            </a:solidFill>
          </p:spPr>
        </p:sp>
        <p:sp>
          <p:nvSpPr>
            <p:cNvPr id="36" name="TextBox 36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37" name="TextBox 37"/>
          <p:cNvSpPr txBox="1"/>
          <p:nvPr/>
        </p:nvSpPr>
        <p:spPr>
          <a:xfrm>
            <a:off x="667666" y="504825"/>
            <a:ext cx="7921739" cy="18466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24"/>
              </a:lnSpc>
            </a:pPr>
            <a:r>
              <a:rPr lang="en-US" sz="6600" dirty="0">
                <a:solidFill>
                  <a:srgbClr val="704F48"/>
                </a:solidFill>
                <a:latin typeface="Crimson Roman Bold"/>
              </a:rPr>
              <a:t>SOLUTION-(2)</a:t>
            </a:r>
          </a:p>
          <a:p>
            <a:pPr>
              <a:lnSpc>
                <a:spcPts val="7224"/>
              </a:lnSpc>
            </a:pPr>
            <a:endParaRPr lang="en-US" sz="6600" dirty="0">
              <a:solidFill>
                <a:srgbClr val="704F48"/>
              </a:solidFill>
              <a:latin typeface="Crimson Roman Bold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8F765FD-F55F-B921-F70B-6DF7DD5D84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86587" y="1415272"/>
            <a:ext cx="10085183" cy="848921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7FD36F5-53E6-0542-F00A-15B427103189}"/>
              </a:ext>
            </a:extLst>
          </p:cNvPr>
          <p:cNvSpPr txBox="1"/>
          <p:nvPr/>
        </p:nvSpPr>
        <p:spPr>
          <a:xfrm>
            <a:off x="6794467" y="8663350"/>
            <a:ext cx="58082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/>
              <a:t>▶ 각각은 </a:t>
            </a:r>
            <a:r>
              <a:rPr lang="en-US" altLang="ko-KR" sz="3600" dirty="0"/>
              <a:t>logistic regression.</a:t>
            </a:r>
            <a:r>
              <a:rPr lang="ko-KR" altLang="en-US" sz="3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65290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4"/>
          <p:cNvGrpSpPr/>
          <p:nvPr/>
        </p:nvGrpSpPr>
        <p:grpSpPr>
          <a:xfrm>
            <a:off x="-180975" y="9927592"/>
            <a:ext cx="18649950" cy="718816"/>
            <a:chOff x="0" y="0"/>
            <a:chExt cx="4911921" cy="189318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4911921" cy="189318"/>
            </a:xfrm>
            <a:custGeom>
              <a:avLst/>
              <a:gdLst/>
              <a:ahLst/>
              <a:cxnLst/>
              <a:rect l="l" t="t" r="r" b="b"/>
              <a:pathLst>
                <a:path w="4911921" h="189318">
                  <a:moveTo>
                    <a:pt x="0" y="0"/>
                  </a:moveTo>
                  <a:lnTo>
                    <a:pt x="4911921" y="0"/>
                  </a:lnTo>
                  <a:lnTo>
                    <a:pt x="4911921" y="189318"/>
                  </a:lnTo>
                  <a:lnTo>
                    <a:pt x="0" y="189318"/>
                  </a:lnTo>
                  <a:close/>
                </a:path>
              </a:pathLst>
            </a:custGeom>
            <a:solidFill>
              <a:srgbClr val="D1CAC9"/>
            </a:solidFill>
          </p:spPr>
        </p:sp>
        <p:sp>
          <p:nvSpPr>
            <p:cNvPr id="36" name="TextBox 36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37" name="TextBox 37"/>
          <p:cNvSpPr txBox="1"/>
          <p:nvPr/>
        </p:nvSpPr>
        <p:spPr>
          <a:xfrm>
            <a:off x="667666" y="504825"/>
            <a:ext cx="7921739" cy="18466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24"/>
              </a:lnSpc>
            </a:pPr>
            <a:r>
              <a:rPr lang="en-US" sz="6600" dirty="0">
                <a:solidFill>
                  <a:srgbClr val="704F48"/>
                </a:solidFill>
                <a:latin typeface="Crimson Roman Bold"/>
              </a:rPr>
              <a:t>SOLUTION-(3)</a:t>
            </a:r>
          </a:p>
          <a:p>
            <a:pPr>
              <a:lnSpc>
                <a:spcPts val="7224"/>
              </a:lnSpc>
            </a:pPr>
            <a:endParaRPr lang="en-US" sz="6600" dirty="0">
              <a:solidFill>
                <a:srgbClr val="704F48"/>
              </a:solidFill>
              <a:latin typeface="Crimson Roman Bold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E55C009-7F82-F48E-C095-E95B0615EB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666" y="2334175"/>
            <a:ext cx="13716000" cy="75819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E3BD006-D62D-B090-5898-BD5279AA0C75}"/>
              </a:ext>
            </a:extLst>
          </p:cNvPr>
          <p:cNvSpPr txBox="1"/>
          <p:nvPr/>
        </p:nvSpPr>
        <p:spPr>
          <a:xfrm>
            <a:off x="1410164" y="1795566"/>
            <a:ext cx="516840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/>
              <a:t>간단하게 표현할 수 없을까</a:t>
            </a:r>
            <a:r>
              <a:rPr lang="en-US" altLang="ko-KR" sz="3200" dirty="0"/>
              <a:t>?</a:t>
            </a:r>
          </a:p>
          <a:p>
            <a:r>
              <a:rPr lang="en-US" altLang="ko-KR" sz="3200" dirty="0"/>
              <a:t>&gt; Multinomial classification</a:t>
            </a:r>
            <a:endParaRPr lang="ko-KR" altLang="en-US" sz="32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D5CA5C2-2232-E617-58CB-4D83851CE0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9766" y="2353489"/>
            <a:ext cx="9067800" cy="2581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1357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4"/>
          <p:cNvGrpSpPr/>
          <p:nvPr/>
        </p:nvGrpSpPr>
        <p:grpSpPr>
          <a:xfrm>
            <a:off x="-180975" y="9927592"/>
            <a:ext cx="18649950" cy="718816"/>
            <a:chOff x="0" y="0"/>
            <a:chExt cx="4911921" cy="189318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4911921" cy="189318"/>
            </a:xfrm>
            <a:custGeom>
              <a:avLst/>
              <a:gdLst/>
              <a:ahLst/>
              <a:cxnLst/>
              <a:rect l="l" t="t" r="r" b="b"/>
              <a:pathLst>
                <a:path w="4911921" h="189318">
                  <a:moveTo>
                    <a:pt x="0" y="0"/>
                  </a:moveTo>
                  <a:lnTo>
                    <a:pt x="4911921" y="0"/>
                  </a:lnTo>
                  <a:lnTo>
                    <a:pt x="4911921" y="189318"/>
                  </a:lnTo>
                  <a:lnTo>
                    <a:pt x="0" y="189318"/>
                  </a:lnTo>
                  <a:close/>
                </a:path>
              </a:pathLst>
            </a:custGeom>
            <a:solidFill>
              <a:srgbClr val="D1CAC9"/>
            </a:solidFill>
          </p:spPr>
        </p:sp>
        <p:sp>
          <p:nvSpPr>
            <p:cNvPr id="36" name="TextBox 36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37" name="TextBox 37"/>
          <p:cNvSpPr txBox="1"/>
          <p:nvPr/>
        </p:nvSpPr>
        <p:spPr>
          <a:xfrm>
            <a:off x="667666" y="504825"/>
            <a:ext cx="7921739" cy="18466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24"/>
              </a:lnSpc>
            </a:pPr>
            <a:r>
              <a:rPr lang="en-US" sz="6600" dirty="0">
                <a:solidFill>
                  <a:srgbClr val="704F48"/>
                </a:solidFill>
                <a:latin typeface="Crimson Roman Bold"/>
              </a:rPr>
              <a:t>SOLUTION-(4)</a:t>
            </a:r>
          </a:p>
          <a:p>
            <a:pPr>
              <a:lnSpc>
                <a:spcPts val="7224"/>
              </a:lnSpc>
            </a:pPr>
            <a:endParaRPr lang="en-US" sz="6600" dirty="0">
              <a:solidFill>
                <a:srgbClr val="704F48"/>
              </a:solidFill>
              <a:latin typeface="Crimson Roman Bold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96FE59F-FE3A-2FE9-F8A8-BF832CECB694}"/>
              </a:ext>
            </a:extLst>
          </p:cNvPr>
          <p:cNvSpPr txBox="1"/>
          <p:nvPr/>
        </p:nvSpPr>
        <p:spPr>
          <a:xfrm>
            <a:off x="6485923" y="9252404"/>
            <a:ext cx="118020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/>
              <a:t>새로운 문제 </a:t>
            </a:r>
            <a:r>
              <a:rPr lang="en-US" altLang="ko-KR" sz="3200" dirty="0"/>
              <a:t>: </a:t>
            </a:r>
            <a:r>
              <a:rPr lang="ko-KR" altLang="en-US" sz="3200" dirty="0"/>
              <a:t>각각의  </a:t>
            </a:r>
            <a:r>
              <a:rPr lang="en-US" altLang="ko-KR" sz="3200" u="sng" dirty="0">
                <a:solidFill>
                  <a:srgbClr val="FF0000"/>
                </a:solidFill>
              </a:rPr>
              <a:t>Weight</a:t>
            </a:r>
            <a:r>
              <a:rPr lang="ko-KR" altLang="en-US" sz="3200" u="sng" dirty="0">
                <a:solidFill>
                  <a:srgbClr val="FF0000"/>
                </a:solidFill>
              </a:rPr>
              <a:t>와 </a:t>
            </a:r>
            <a:r>
              <a:rPr lang="en-US" altLang="ko-KR" sz="3200" u="sng" dirty="0">
                <a:solidFill>
                  <a:srgbClr val="FF0000"/>
                </a:solidFill>
              </a:rPr>
              <a:t>bias</a:t>
            </a:r>
            <a:r>
              <a:rPr lang="ko-KR" altLang="en-US" sz="3200" u="sng" dirty="0">
                <a:solidFill>
                  <a:srgbClr val="FF0000"/>
                </a:solidFill>
              </a:rPr>
              <a:t>는 어떻게 학습시킬 </a:t>
            </a:r>
            <a:r>
              <a:rPr lang="ko-KR" altLang="en-US" sz="3200" dirty="0"/>
              <a:t>수 있을까</a:t>
            </a:r>
            <a:r>
              <a:rPr lang="en-US" altLang="ko-KR" sz="3200" dirty="0"/>
              <a:t>?</a:t>
            </a:r>
            <a:endParaRPr lang="ko-KR" altLang="en-US" sz="32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65FC395-DE7C-2675-7BBB-E9BD96B2E5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8850" y="1483572"/>
            <a:ext cx="12510300" cy="7319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0260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Box 37"/>
          <p:cNvSpPr txBox="1"/>
          <p:nvPr/>
        </p:nvSpPr>
        <p:spPr>
          <a:xfrm>
            <a:off x="1914525" y="4628166"/>
            <a:ext cx="14458950" cy="10785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920"/>
              </a:lnSpc>
            </a:pPr>
            <a:r>
              <a:rPr lang="ko-KR" altLang="en-US" sz="9600" spc="-179" dirty="0">
                <a:solidFill>
                  <a:srgbClr val="704F48"/>
                </a:solidFill>
                <a:ea typeface="Nanum Myeongjo Regular Bold"/>
              </a:rPr>
              <a:t>학습</a:t>
            </a:r>
            <a:r>
              <a:rPr lang="en-US" sz="9600" spc="-179" dirty="0">
                <a:solidFill>
                  <a:srgbClr val="704F48"/>
                </a:solidFill>
                <a:ea typeface="Nanum Myeongjo Regular Bold"/>
              </a:rPr>
              <a:t>?</a:t>
            </a:r>
          </a:p>
        </p:txBody>
      </p:sp>
      <p:grpSp>
        <p:nvGrpSpPr>
          <p:cNvPr id="38" name="Group 38"/>
          <p:cNvGrpSpPr/>
          <p:nvPr/>
        </p:nvGrpSpPr>
        <p:grpSpPr>
          <a:xfrm>
            <a:off x="-180975" y="9927592"/>
            <a:ext cx="18649950" cy="718816"/>
            <a:chOff x="0" y="0"/>
            <a:chExt cx="4911921" cy="189318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4911921" cy="189318"/>
            </a:xfrm>
            <a:custGeom>
              <a:avLst/>
              <a:gdLst/>
              <a:ahLst/>
              <a:cxnLst/>
              <a:rect l="l" t="t" r="r" b="b"/>
              <a:pathLst>
                <a:path w="4911921" h="189318">
                  <a:moveTo>
                    <a:pt x="0" y="0"/>
                  </a:moveTo>
                  <a:lnTo>
                    <a:pt x="4911921" y="0"/>
                  </a:lnTo>
                  <a:lnTo>
                    <a:pt x="4911921" y="189318"/>
                  </a:lnTo>
                  <a:lnTo>
                    <a:pt x="0" y="189318"/>
                  </a:lnTo>
                  <a:close/>
                </a:path>
              </a:pathLst>
            </a:custGeom>
            <a:solidFill>
              <a:srgbClr val="D1CAC9"/>
            </a:solidFill>
          </p:spPr>
        </p:sp>
        <p:sp>
          <p:nvSpPr>
            <p:cNvPr id="40" name="TextBox 40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27158D0-FB5C-4328-1A7A-2CC918DD8E27}"/>
              </a:ext>
            </a:extLst>
          </p:cNvPr>
          <p:cNvSpPr txBox="1"/>
          <p:nvPr/>
        </p:nvSpPr>
        <p:spPr>
          <a:xfrm>
            <a:off x="6312029" y="4813505"/>
            <a:ext cx="108003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err="1"/>
              <a:t>실제값과</a:t>
            </a:r>
            <a:r>
              <a:rPr lang="ko-KR" altLang="en-US" sz="3600" dirty="0"/>
              <a:t> </a:t>
            </a:r>
            <a:r>
              <a:rPr lang="ko-KR" altLang="en-US" sz="3600" dirty="0" err="1"/>
              <a:t>예측값의</a:t>
            </a:r>
            <a:r>
              <a:rPr lang="ko-KR" altLang="en-US" sz="3600" dirty="0"/>
              <a:t> 오차</a:t>
            </a:r>
            <a:r>
              <a:rPr lang="en-US" altLang="ko-KR" sz="3600" dirty="0"/>
              <a:t>. </a:t>
            </a:r>
            <a:r>
              <a:rPr lang="ko-KR" altLang="en-US" sz="3600" dirty="0"/>
              <a:t>즉</a:t>
            </a:r>
            <a:r>
              <a:rPr lang="en-US" altLang="ko-KR" sz="3600" dirty="0"/>
              <a:t>, </a:t>
            </a:r>
            <a:r>
              <a:rPr lang="en-US" altLang="ko-KR" sz="3600" dirty="0">
                <a:solidFill>
                  <a:srgbClr val="0070C0"/>
                </a:solidFill>
              </a:rPr>
              <a:t>cost</a:t>
            </a:r>
            <a:r>
              <a:rPr lang="ko-KR" altLang="en-US" sz="3600" dirty="0">
                <a:solidFill>
                  <a:srgbClr val="0070C0"/>
                </a:solidFill>
              </a:rPr>
              <a:t>를 최소화 </a:t>
            </a:r>
            <a:r>
              <a:rPr lang="ko-KR" altLang="en-US" sz="3600" dirty="0"/>
              <a:t>시키는 것</a:t>
            </a:r>
            <a:r>
              <a:rPr lang="en-US" altLang="ko-KR" sz="3600" dirty="0"/>
              <a:t>.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14294103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85</TotalTime>
  <Words>269</Words>
  <Application>Microsoft Office PowerPoint</Application>
  <PresentationFormat>사용자 지정</PresentationFormat>
  <Paragraphs>44</Paragraphs>
  <Slides>17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3" baseType="lpstr">
      <vt:lpstr>Crimson Roman Bold</vt:lpstr>
      <vt:lpstr>Calibri</vt:lpstr>
      <vt:lpstr>맑은 고딕</vt:lpstr>
      <vt:lpstr>Arial</vt:lpstr>
      <vt:lpstr>Nanum Myeongjo Regular Bold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베이지색 테마의 사업계획서 프레젠테이션</dc:title>
  <dc:creator>Kim</dc:creator>
  <cp:lastModifiedBy>김 인우</cp:lastModifiedBy>
  <cp:revision>4</cp:revision>
  <dcterms:created xsi:type="dcterms:W3CDTF">2006-08-16T00:00:00Z</dcterms:created>
  <dcterms:modified xsi:type="dcterms:W3CDTF">2023-06-25T11:59:21Z</dcterms:modified>
  <dc:identifier>DAFmjcNqYaw</dc:identifier>
</cp:coreProperties>
</file>